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7" r:id="rId10"/>
    <p:sldId id="272" r:id="rId11"/>
    <p:sldId id="273" r:id="rId12"/>
    <p:sldId id="274" r:id="rId13"/>
    <p:sldId id="275" r:id="rId14"/>
    <p:sldId id="276" r:id="rId15"/>
    <p:sldId id="277" r:id="rId16"/>
    <p:sldId id="271" r:id="rId1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4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-1450" y="-67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</a:t>
            </a:r>
          </a:p>
          <a:p>
            <a:pPr lvl="0"/>
            <a:r>
              <a:rPr lang="ru-RU" dirty="0" smtClean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 smtClean="0"/>
              <a:t>Группа ОГК-2</a:t>
            </a:r>
            <a:r>
              <a:rPr lang="ru-RU" altLang="ru-RU" sz="3600" b="1" kern="0" dirty="0" smtClean="0"/>
              <a:t/>
            </a:r>
            <a:br>
              <a:rPr lang="ru-RU" altLang="ru-RU" sz="3600" b="1" kern="0" dirty="0" smtClean="0"/>
            </a:br>
            <a:r>
              <a:rPr lang="ru-RU" altLang="ru-RU" sz="3600" b="1" kern="0" dirty="0" smtClean="0"/>
              <a:t/>
            </a:r>
            <a:br>
              <a:rPr lang="ru-RU" altLang="ru-RU" sz="3600" b="1" kern="0" dirty="0" smtClean="0"/>
            </a:br>
            <a:r>
              <a:rPr lang="ru-RU" altLang="ru-RU" sz="2800" b="1" kern="0" dirty="0" smtClean="0"/>
              <a:t>Презентация финансовых результатов по МСФО</a:t>
            </a:r>
            <a:br>
              <a:rPr lang="ru-RU" altLang="ru-RU" sz="2800" b="1" kern="0" dirty="0" smtClean="0"/>
            </a:br>
            <a:r>
              <a:rPr lang="ru-RU" altLang="ru-RU" sz="2800" b="1" kern="0" dirty="0" smtClean="0"/>
              <a:t>за 3М 2020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 smtClean="0">
                <a:solidFill>
                  <a:srgbClr val="FF0000"/>
                </a:solidFill>
                <a:cs typeface="Arial" panose="020B0604020202020204" pitchFamily="34" charset="0"/>
              </a:rPr>
              <a:t>15 мая </a:t>
            </a:r>
            <a:r>
              <a:rPr lang="ru-RU" altLang="ru-RU" sz="1800" kern="0" dirty="0" smtClean="0">
                <a:cs typeface="Arial" panose="020B0604020202020204" pitchFamily="34" charset="0"/>
              </a:rPr>
              <a:t>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</a:t>
            </a:r>
            <a:r>
              <a:rPr lang="ru-RU" dirty="0" smtClean="0"/>
              <a:t>за 3М 2020 </a:t>
            </a:r>
            <a:r>
              <a:rPr lang="ru-RU" dirty="0"/>
              <a:t>г.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2020 г.</a:t>
            </a:r>
          </a:p>
        </p:txBody>
      </p:sp>
      <p:sp>
        <p:nvSpPr>
          <p:cNvPr id="11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5715000"/>
            <a:ext cx="9144000" cy="508000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Операционная прибыль + Амортизация и износ</a:t>
            </a: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graphicFrame>
        <p:nvGraphicFramePr>
          <p:cNvPr id="14" name="Group 8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144342"/>
              </p:ext>
            </p:extLst>
          </p:nvPr>
        </p:nvGraphicFramePr>
        <p:xfrm>
          <a:off x="4419600" y="1430338"/>
          <a:ext cx="4495800" cy="4208465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/>
                  </a:extLst>
                </a:gridCol>
                <a:gridCol w="696685">
                  <a:extLst>
                    <a:ext uri="{9D8B030D-6E8A-4147-A177-3AD203B41FA5}"/>
                  </a:extLst>
                </a:gridCol>
                <a:gridCol w="674915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</a:tblGrid>
              <a:tr h="4615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3М 2019</a:t>
                      </a:r>
                      <a:endParaRPr lang="ru-RU" sz="12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3М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/>
                </a:extLst>
              </a:tr>
              <a:tr h="321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37 538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34 350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-8,5%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76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(28 745)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(23 836)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-17,1%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21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(18 985)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(16 712)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-12,0%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21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(6 437)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(3 736)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-42,0%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21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5113" indent="0" algn="l" defTabSz="914400" rtl="0" eaLnBrk="1" fontAlgn="ctr" latinLnBrk="0" hangingPunct="1">
                        <a:tabLst/>
                      </a:pPr>
                      <a:r>
                        <a:rPr lang="ru-RU" sz="1400" b="0" i="0" u="none" strike="noStrike" kern="1200" dirty="0" smtClean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Амортизация и износ</a:t>
                      </a:r>
                      <a:endParaRPr lang="ru-RU" sz="1400" b="0" i="0" u="none" strike="noStrike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(3 323)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(3 388)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+2,0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47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Восстановление убытка/(убыток) от обесценения фин. активов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(230)</a:t>
                      </a:r>
                      <a:endParaRPr lang="ru-RU" sz="14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+132,2%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Arial Narrow"/>
                      </a:endParaRP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707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Операционная прибыль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8 563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10 588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+23,6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21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11 886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13 976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+17,6</a:t>
                      </a:r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470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/ Общий совокупный доход за период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6 262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/>
                          <a:ea typeface="+mn-ea"/>
                          <a:cs typeface="+mn-cs"/>
                        </a:rPr>
                        <a:t>7 937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+26,7</a:t>
                      </a:r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/>
                        </a:rPr>
                        <a:t>%</a:t>
                      </a:r>
                    </a:p>
                  </a:txBody>
                  <a:tcPr marL="7620" marR="7620" marT="762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5" name="Group 8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971212"/>
              </p:ext>
            </p:extLst>
          </p:nvPr>
        </p:nvGraphicFramePr>
        <p:xfrm>
          <a:off x="0" y="1430338"/>
          <a:ext cx="4267200" cy="4208462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</a:tblGrid>
              <a:tr h="518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3М 2019</a:t>
                      </a:r>
                      <a:endParaRPr lang="ru-RU" sz="12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3М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15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205  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13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226  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-13,0%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14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177  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12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336  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-13,0%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267  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 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148   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-5,2%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322,0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319,7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-0,7%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162,9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165,8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+1,8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59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37,5 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31,8 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-15,2%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2020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199031"/>
              </p:ext>
            </p:extLst>
          </p:nvPr>
        </p:nvGraphicFramePr>
        <p:xfrm>
          <a:off x="4876800" y="1541463"/>
          <a:ext cx="4114800" cy="1798030"/>
        </p:xfrm>
        <a:graphic>
          <a:graphicData uri="http://schemas.openxmlformats.org/drawingml/2006/table">
            <a:tbl>
              <a:tblPr/>
              <a:tblGrid>
                <a:gridCol w="3108960">
                  <a:extLst>
                    <a:ext uri="{9D8B030D-6E8A-4147-A177-3AD203B41FA5}"/>
                  </a:extLst>
                </a:gridCol>
                <a:gridCol w="1005840">
                  <a:extLst>
                    <a:ext uri="{9D8B030D-6E8A-4147-A177-3AD203B41FA5}"/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3М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руб./МВтч</a:t>
                      </a: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199,93  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841,33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864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675,14  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516,36  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</a:t>
            </a:r>
            <a:r>
              <a:rPr lang="ru-RU" altLang="ru-RU" sz="1600" b="1" dirty="0" smtClean="0">
                <a:solidFill>
                  <a:srgbClr val="0066CC"/>
                </a:solidFill>
              </a:rPr>
              <a:t>3М 2020 г.</a:t>
            </a:r>
            <a:r>
              <a:rPr lang="ru-RU" altLang="ru-RU" sz="1600" b="1" baseline="30000" dirty="0" smtClean="0">
                <a:solidFill>
                  <a:srgbClr val="0066CC"/>
                </a:solidFill>
              </a:rPr>
              <a:t>1</a:t>
            </a:r>
            <a:endParaRPr lang="ru-RU" altLang="ru-RU" sz="1600" b="1" baseline="30000" dirty="0">
              <a:solidFill>
                <a:srgbClr val="0066CC"/>
              </a:solidFill>
            </a:endParaRP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и мощности за </a:t>
            </a:r>
            <a:r>
              <a:rPr lang="ru-RU" altLang="ru-RU" sz="1600" b="1" dirty="0" smtClean="0">
                <a:solidFill>
                  <a:srgbClr val="0066CC"/>
                </a:solidFill>
              </a:rPr>
              <a:t>3М 2020 г.</a:t>
            </a:r>
            <a:r>
              <a:rPr lang="ru-RU" altLang="ru-RU" sz="1600" b="1" baseline="30000" dirty="0" smtClean="0">
                <a:solidFill>
                  <a:srgbClr val="0066CC"/>
                </a:solidFill>
              </a:rPr>
              <a:t>1</a:t>
            </a:r>
            <a:endParaRPr lang="ru-RU" altLang="ru-RU" sz="1600" b="1" baseline="30000" dirty="0">
              <a:solidFill>
                <a:srgbClr val="0066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7180" y="4370705"/>
            <a:ext cx="6045200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70705"/>
            <a:ext cx="5046663" cy="164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887" y="1573270"/>
            <a:ext cx="4991100" cy="157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2020 г.</a:t>
            </a:r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49813"/>
              </p:ext>
            </p:extLst>
          </p:nvPr>
        </p:nvGraphicFramePr>
        <p:xfrm>
          <a:off x="4876800" y="1508125"/>
          <a:ext cx="4114801" cy="1784352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/>
                  </a:extLst>
                </a:gridCol>
                <a:gridCol w="763949">
                  <a:extLst>
                    <a:ext uri="{9D8B030D-6E8A-4147-A177-3AD203B41FA5}"/>
                  </a:extLst>
                </a:gridCol>
                <a:gridCol w="763949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3М 2019</a:t>
                      </a:r>
                      <a:endParaRPr lang="ru-RU" sz="12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3М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9C2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16 001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14 720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покупную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электроэнергию 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мощность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2 941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1 980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-32,7%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altLang="ru-RU" sz="1100" dirty="0">
                          <a:solidFill>
                            <a:schemeClr val="tx1"/>
                          </a:solidFill>
                        </a:rPr>
                        <a:t>Экологические платежи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-72,1%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18 985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16 712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22300" y="3614738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9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rgbClr val="0066CC"/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rgbClr val="0066CC"/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46050" y="1143000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>
                <a:solidFill>
                  <a:srgbClr val="0066CC"/>
                </a:solidFill>
              </a:rPr>
            </a:br>
            <a:r>
              <a:rPr lang="ru-RU" altLang="ru-RU" sz="1600" b="1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16513" y="3643313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6050" y="1689100"/>
            <a:ext cx="43529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200" dirty="0">
                <a:solidFill>
                  <a:schemeClr val="tx1"/>
                </a:solidFill>
              </a:rPr>
              <a:t>Уменьшение расходов на топливо, покупную электрическую энергию, </a:t>
            </a:r>
            <a:r>
              <a:rPr lang="ru-RU" altLang="ru-RU" sz="1200" dirty="0" smtClean="0">
                <a:solidFill>
                  <a:schemeClr val="tx1"/>
                </a:solidFill>
              </a:rPr>
              <a:t>мощность, </a:t>
            </a:r>
            <a:r>
              <a:rPr lang="ru-RU" altLang="ru-RU" sz="1200" dirty="0">
                <a:solidFill>
                  <a:schemeClr val="tx1"/>
                </a:solidFill>
              </a:rPr>
              <a:t>а также экологические платежи обусловлено снижением выработки электрической энергии </a:t>
            </a:r>
            <a:r>
              <a:rPr lang="ru-RU" altLang="ru-RU" sz="1200" dirty="0" smtClean="0">
                <a:solidFill>
                  <a:schemeClr val="tx1"/>
                </a:solidFill>
              </a:rPr>
              <a:t>за 3 мес. 2020 года.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3">
            <a:extLst>
              <a:ext uri="{FF2B5EF4-FFF2-40B4-BE49-F238E27FC236}"/>
            </a:extLst>
          </p:cNvPr>
          <p:cNvCxnSpPr/>
          <p:nvPr/>
        </p:nvCxnSpPr>
        <p:spPr>
          <a:xfrm>
            <a:off x="2205038" y="4284663"/>
            <a:ext cx="917575" cy="9842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>
            <a:extLst>
              <a:ext uri="{FF2B5EF4-FFF2-40B4-BE49-F238E27FC236}"/>
            </a:extLst>
          </p:cNvPr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66CC"/>
                </a:solidFill>
              </a:rPr>
              <a:t>-8,0%</a:t>
            </a:r>
            <a:endParaRPr lang="ru-RU" sz="1050" spc="-10" dirty="0">
              <a:solidFill>
                <a:srgbClr val="0066CC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50" y="4268810"/>
            <a:ext cx="333375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2" y="4044020"/>
            <a:ext cx="341947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856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4536987"/>
            <a:ext cx="3884613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</a:t>
            </a:r>
            <a:r>
              <a:rPr lang="ru-RU" altLang="ru-RU" dirty="0" smtClean="0"/>
              <a:t>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2020 г.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781050" y="4247505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291313" y="1226979"/>
            <a:ext cx="438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изменения постоянных расходов</a:t>
            </a:r>
            <a:endParaRPr lang="ru-RU" altLang="ru-RU" sz="1600" b="1" dirty="0">
              <a:solidFill>
                <a:srgbClr val="0079C2"/>
              </a:solidFill>
            </a:endParaRP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367338" y="4228455"/>
            <a:ext cx="29734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Амортизация и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износ, млн руб.</a:t>
            </a:r>
            <a:endParaRPr lang="ru-RU" altLang="ru-RU" sz="1600" b="1" dirty="0">
              <a:solidFill>
                <a:srgbClr val="0079C2"/>
              </a:solidFill>
            </a:endParaRPr>
          </a:p>
        </p:txBody>
      </p:sp>
      <p:graphicFrame>
        <p:nvGraphicFramePr>
          <p:cNvPr id="11" name="Таблица 2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991380"/>
              </p:ext>
            </p:extLst>
          </p:nvPr>
        </p:nvGraphicFramePr>
        <p:xfrm>
          <a:off x="4887913" y="1577975"/>
          <a:ext cx="4173538" cy="2119451"/>
        </p:xfrm>
        <a:graphic>
          <a:graphicData uri="http://schemas.openxmlformats.org/drawingml/2006/table">
            <a:tbl>
              <a:tblPr/>
              <a:tblGrid>
                <a:gridCol w="2217222">
                  <a:extLst>
                    <a:ext uri="{9D8B030D-6E8A-4147-A177-3AD203B41FA5}"/>
                  </a:extLst>
                </a:gridCol>
                <a:gridCol w="582962">
                  <a:extLst>
                    <a:ext uri="{9D8B030D-6E8A-4147-A177-3AD203B41FA5}"/>
                  </a:extLst>
                </a:gridCol>
                <a:gridCol w="763841">
                  <a:extLst>
                    <a:ext uri="{9D8B030D-6E8A-4147-A177-3AD203B41FA5}"/>
                  </a:extLst>
                </a:gridCol>
                <a:gridCol w="609513">
                  <a:extLst>
                    <a:ext uri="{9D8B030D-6E8A-4147-A177-3AD203B41FA5}"/>
                  </a:extLst>
                </a:gridCol>
              </a:tblGrid>
              <a:tr h="307769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3М 2019</a:t>
                      </a:r>
                      <a:endParaRPr lang="ru-RU" sz="1200" b="1" i="0" u="none" strike="noStrike" dirty="0">
                        <a:solidFill>
                          <a:srgbClr val="0079C2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79C2"/>
                          </a:solidFill>
                          <a:latin typeface="+mn-lt"/>
                        </a:rPr>
                        <a:t>3М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9C2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2 291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2 411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+5,2</a:t>
                      </a: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 аренду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1 254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+5,4</a:t>
                      </a: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6282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Налоги, кроме налога на прибыль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-1,2%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417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Затраты на ремонт и сервисное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обслуживание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+7,1</a:t>
                      </a:r>
                      <a:r>
                        <a:rPr lang="ru-RU" sz="1100" b="0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Прибыль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выбытия объектов ОС и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прочего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имущества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Calibri"/>
                        </a:rPr>
                        <a:t>(4)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Calibri"/>
                        </a:rPr>
                        <a:t>(3 771)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Calibri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Прочие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постоянные расходы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Calibri"/>
                        </a:rPr>
                        <a:t>1 584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Calibri"/>
                        </a:rPr>
                        <a:t>2 429</a:t>
                      </a:r>
                      <a:endParaRPr lang="ru-RU" sz="110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Calibri"/>
                        </a:rPr>
                        <a:t>53,4%</a:t>
                      </a:r>
                      <a:endParaRPr lang="ru-RU" sz="11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6 437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3 736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-42,0%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cxnSp>
        <p:nvCxnSpPr>
          <p:cNvPr id="12" name="Straight Arrow Connector 13">
            <a:extLst>
              <a:ext uri="{FF2B5EF4-FFF2-40B4-BE49-F238E27FC236}"/>
            </a:extLst>
          </p:cNvPr>
          <p:cNvCxnSpPr/>
          <p:nvPr/>
        </p:nvCxnSpPr>
        <p:spPr>
          <a:xfrm>
            <a:off x="2087563" y="4816387"/>
            <a:ext cx="1051877" cy="304253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>
            <a:extLst>
              <a:ext uri="{FF2B5EF4-FFF2-40B4-BE49-F238E27FC236}"/>
            </a:extLst>
          </p:cNvPr>
          <p:cNvSpPr/>
          <p:nvPr/>
        </p:nvSpPr>
        <p:spPr>
          <a:xfrm>
            <a:off x="2438400" y="474812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 smtClean="0">
                <a:solidFill>
                  <a:srgbClr val="0079C2"/>
                </a:solidFill>
              </a:rPr>
              <a:t>-42,0%</a:t>
            </a:r>
            <a:endParaRPr lang="ru-RU" sz="1050" spc="-30" dirty="0">
              <a:solidFill>
                <a:srgbClr val="0079C2"/>
              </a:solidFill>
            </a:endParaRPr>
          </a:p>
        </p:txBody>
      </p:sp>
      <p:cxnSp>
        <p:nvCxnSpPr>
          <p:cNvPr id="14" name="Straight Arrow Connector 16">
            <a:extLst>
              <a:ext uri="{FF2B5EF4-FFF2-40B4-BE49-F238E27FC236}"/>
            </a:extLst>
          </p:cNvPr>
          <p:cNvCxnSpPr/>
          <p:nvPr/>
        </p:nvCxnSpPr>
        <p:spPr>
          <a:xfrm flipV="1">
            <a:off x="6711950" y="4641762"/>
            <a:ext cx="908050" cy="19208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7">
            <a:extLst>
              <a:ext uri="{FF2B5EF4-FFF2-40B4-BE49-F238E27FC236}"/>
            </a:extLst>
          </p:cNvPr>
          <p:cNvSpPr/>
          <p:nvPr/>
        </p:nvSpPr>
        <p:spPr>
          <a:xfrm>
            <a:off x="6973888" y="4536987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 smtClean="0">
                <a:solidFill>
                  <a:srgbClr val="0079C2"/>
                </a:solidFill>
              </a:rPr>
              <a:t>+2,0%</a:t>
            </a:r>
            <a:endParaRPr lang="ru-RU" sz="1050" spc="-30" dirty="0">
              <a:solidFill>
                <a:srgbClr val="0079C2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42875" y="1588511"/>
            <a:ext cx="4745038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sz="1200" dirty="0" smtClean="0">
                <a:solidFill>
                  <a:schemeClr val="tx1"/>
                </a:solidFill>
              </a:rPr>
              <a:t>Снижение </a:t>
            </a:r>
            <a:r>
              <a:rPr lang="ru-RU" altLang="ru-RU" sz="1200" dirty="0">
                <a:solidFill>
                  <a:schemeClr val="tx1"/>
                </a:solidFill>
              </a:rPr>
              <a:t>постоянных расходов обусловлено полученной прибылью от реализации объектов основных средств и прочего имущества, в том числе имущества Красноярской ГРЭС-2.</a:t>
            </a:r>
          </a:p>
          <a:p>
            <a:pPr algn="just">
              <a:buFontTx/>
              <a:buChar char="-"/>
            </a:pPr>
            <a:r>
              <a:rPr lang="ru-RU" altLang="ru-RU" sz="1200" dirty="0" smtClean="0">
                <a:solidFill>
                  <a:schemeClr val="tx1"/>
                </a:solidFill>
              </a:rPr>
              <a:t>Прочие </a:t>
            </a:r>
            <a:r>
              <a:rPr lang="ru-RU" altLang="ru-RU" sz="1200" dirty="0">
                <a:solidFill>
                  <a:schemeClr val="tx1"/>
                </a:solidFill>
              </a:rPr>
              <a:t>постоянные расходы выросли с учетом отражения курсовых разниц по обязательствам по сервисным контрактам.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030" y="4435387"/>
            <a:ext cx="3398837" cy="183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7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2020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499464" y="1354138"/>
            <a:ext cx="40026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Формирование прибыли за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3М 2020 </a:t>
            </a:r>
            <a:r>
              <a:rPr lang="ru-RU" altLang="ru-RU" sz="1600" b="1" dirty="0">
                <a:solidFill>
                  <a:srgbClr val="0079C2"/>
                </a:solidFill>
              </a:rPr>
              <a:t>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60388" y="1354138"/>
            <a:ext cx="3130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>
                <a:solidFill>
                  <a:srgbClr val="0079C2"/>
                </a:solidFill>
              </a:rPr>
              <a:t>EBITDA</a:t>
            </a:r>
            <a:r>
              <a:rPr lang="ru-RU" altLang="ru-RU" sz="1600" b="1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>
            <a:extLst>
              <a:ext uri="{FF2B5EF4-FFF2-40B4-BE49-F238E27FC236}"/>
            </a:extLst>
          </p:cNvPr>
          <p:cNvCxnSpPr/>
          <p:nvPr/>
        </p:nvCxnSpPr>
        <p:spPr>
          <a:xfrm flipV="1">
            <a:off x="1524000" y="3048000"/>
            <a:ext cx="909638" cy="152400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>
            <a:extLst>
              <a:ext uri="{FF2B5EF4-FFF2-40B4-BE49-F238E27FC236}"/>
            </a:extLst>
          </p:cNvPr>
          <p:cNvSpPr/>
          <p:nvPr/>
        </p:nvSpPr>
        <p:spPr>
          <a:xfrm>
            <a:off x="1755775" y="293370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spc="-10" dirty="0" smtClean="0">
                <a:solidFill>
                  <a:srgbClr val="0079C2"/>
                </a:solidFill>
              </a:rPr>
              <a:t>+</a:t>
            </a:r>
            <a:r>
              <a:rPr lang="ru-RU" sz="1050" spc="-10" dirty="0" smtClean="0">
                <a:solidFill>
                  <a:srgbClr val="0079C2"/>
                </a:solidFill>
              </a:rPr>
              <a:t>17,6%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" y="2805113"/>
            <a:ext cx="3370263" cy="283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383" y="2590165"/>
            <a:ext cx="4713287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12" y="2497138"/>
            <a:ext cx="3268663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3М 2020 г.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Чистый долг, </a:t>
            </a:r>
            <a:r>
              <a:rPr lang="en-US" altLang="ru-RU" sz="1600" b="1">
                <a:solidFill>
                  <a:srgbClr val="0079C2"/>
                </a:solidFill>
              </a:rPr>
              <a:t/>
            </a:r>
            <a:br>
              <a:rPr lang="en-US" altLang="ru-RU" sz="1600" b="1">
                <a:solidFill>
                  <a:srgbClr val="0079C2"/>
                </a:solidFill>
              </a:rPr>
            </a:br>
            <a:r>
              <a:rPr lang="ru-RU" altLang="ru-RU" sz="1600" b="1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>
                <a:solidFill>
                  <a:srgbClr val="0079C2"/>
                </a:solidFill>
              </a:rPr>
              <a:t>1</a:t>
            </a:r>
            <a:endParaRPr lang="ru-RU" altLang="ru-RU" sz="1600" b="1" baseline="3000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Диверсификация заемных средств по срокам погашения на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31 марта 2020 </a:t>
            </a:r>
            <a:r>
              <a:rPr lang="ru-RU" altLang="ru-RU" sz="1600" b="1" dirty="0">
                <a:solidFill>
                  <a:srgbClr val="0079C2"/>
                </a:solidFill>
              </a:rPr>
              <a:t>г., млн руб.</a:t>
            </a:r>
          </a:p>
        </p:txBody>
      </p:sp>
      <p:cxnSp>
        <p:nvCxnSpPr>
          <p:cNvPr id="10" name="Straight Arrow Connector 7">
            <a:extLst>
              <a:ext uri="{FF2B5EF4-FFF2-40B4-BE49-F238E27FC236}"/>
            </a:extLst>
          </p:cNvPr>
          <p:cNvCxnSpPr/>
          <p:nvPr/>
        </p:nvCxnSpPr>
        <p:spPr>
          <a:xfrm>
            <a:off x="1127760" y="2658685"/>
            <a:ext cx="985520" cy="44265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>
            <a:extLst>
              <a:ext uri="{FF2B5EF4-FFF2-40B4-BE49-F238E27FC236}"/>
            </a:extLst>
          </p:cNvPr>
          <p:cNvSpPr/>
          <p:nvPr/>
        </p:nvSpPr>
        <p:spPr>
          <a:xfrm>
            <a:off x="1419225" y="2708413"/>
            <a:ext cx="365125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79C2"/>
                </a:solidFill>
              </a:rPr>
              <a:t>-33,2%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>
            <a:extLst>
              <a:ext uri="{FF2B5EF4-FFF2-40B4-BE49-F238E27FC236}"/>
            </a:extLst>
          </p:cNvPr>
          <p:cNvCxnSpPr/>
          <p:nvPr/>
        </p:nvCxnSpPr>
        <p:spPr>
          <a:xfrm>
            <a:off x="6913643" y="2819084"/>
            <a:ext cx="1012745" cy="2067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>
            <a:extLst>
              <a:ext uri="{FF2B5EF4-FFF2-40B4-BE49-F238E27FC236}"/>
            </a:extLst>
          </p:cNvPr>
          <p:cNvSpPr/>
          <p:nvPr/>
        </p:nvSpPr>
        <p:spPr>
          <a:xfrm>
            <a:off x="6548518" y="266071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79C2"/>
                </a:solidFill>
              </a:rPr>
              <a:t>1,68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sp>
        <p:nvSpPr>
          <p:cNvPr id="15" name="Oval 7">
            <a:extLst>
              <a:ext uri="{FF2B5EF4-FFF2-40B4-BE49-F238E27FC236}"/>
            </a:extLst>
          </p:cNvPr>
          <p:cNvSpPr/>
          <p:nvPr/>
        </p:nvSpPr>
        <p:spPr>
          <a:xfrm>
            <a:off x="7958138" y="295656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79C2"/>
                </a:solidFill>
              </a:rPr>
              <a:t>1,05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791326" y="2145605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79C2"/>
                </a:solidFill>
              </a:rPr>
              <a:t>Чистый долг/</a:t>
            </a:r>
            <a:r>
              <a:rPr lang="en-US" altLang="ru-RU" sz="1200" dirty="0">
                <a:solidFill>
                  <a:srgbClr val="0079C2"/>
                </a:solidFill>
              </a:rPr>
              <a:t> EBITDA</a:t>
            </a:r>
            <a:endParaRPr lang="ru-RU" altLang="ru-RU" sz="1200" baseline="30000" dirty="0">
              <a:solidFill>
                <a:srgbClr val="0079C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633" y="2073275"/>
            <a:ext cx="2873375" cy="31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083" y="2459831"/>
            <a:ext cx="2792413" cy="313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за 3М 2020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smtClea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10535</TotalTime>
  <Words>986</Words>
  <Application>Microsoft Office PowerPoint</Application>
  <PresentationFormat>Экран (4:3)</PresentationFormat>
  <Paragraphs>193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</vt:lpstr>
      <vt:lpstr>EBITDA и прибыль</vt:lpstr>
      <vt:lpstr>Заемные средства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Asus</cp:lastModifiedBy>
  <cp:revision>215</cp:revision>
  <dcterms:created xsi:type="dcterms:W3CDTF">2009-07-15T11:37:47Z</dcterms:created>
  <dcterms:modified xsi:type="dcterms:W3CDTF">2020-05-14T10:16:54Z</dcterms:modified>
</cp:coreProperties>
</file>